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6"/>
  </p:handoutMasterIdLst>
  <p:sldIdLst>
    <p:sldId id="401" r:id="rId3"/>
    <p:sldId id="368" r:id="rId4"/>
    <p:sldId id="256" r:id="rId5"/>
    <p:sldId id="259" r:id="rId7"/>
    <p:sldId id="318" r:id="rId8"/>
    <p:sldId id="369" r:id="rId9"/>
    <p:sldId id="370" r:id="rId10"/>
    <p:sldId id="396" r:id="rId11"/>
    <p:sldId id="320" r:id="rId12"/>
    <p:sldId id="385" r:id="rId13"/>
    <p:sldId id="364" r:id="rId14"/>
    <p:sldId id="355" r:id="rId15"/>
  </p:sldIdLst>
  <p:sldSz cx="12192000" cy="6858000"/>
  <p:notesSz cx="7103745" cy="10234295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009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-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EA160B-CB16-47C6-8150-F72D5A8E86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4FB12-D5DE-429E-8E4E-1BBEB9B20B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4FB12-D5DE-429E-8E4E-1BBEB9B20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4FB12-D5DE-429E-8E4E-1BBEB9B20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4FB12-D5DE-429E-8E4E-1BBEB9B20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4FB12-D5DE-429E-8E4E-1BBEB9B20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4FB12-D5DE-429E-8E4E-1BBEB9B20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4FB12-D5DE-429E-8E4E-1BBEB9B20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4FB12-D5DE-429E-8E4E-1BBEB9B20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4FB12-D5DE-429E-8E4E-1BBEB9B20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4FB12-D5DE-429E-8E4E-1BBEB9B20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4FB12-D5DE-429E-8E4E-1BBEB9B20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.bin"/><Relationship Id="rId20" Type="http://schemas.openxmlformats.org/officeDocument/2006/relationships/notesSlide" Target="../notesSlides/notesSlide9.xml"/><Relationship Id="rId2" Type="http://schemas.openxmlformats.org/officeDocument/2006/relationships/tags" Target="../tags/tag10.xml"/><Relationship Id="rId19" Type="http://schemas.openxmlformats.org/officeDocument/2006/relationships/vmlDrawing" Target="../drawings/vmlDrawing1.v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tags" Target="../tags/tag3.xml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png"/><Relationship Id="rId7" Type="http://schemas.openxmlformats.org/officeDocument/2006/relationships/tags" Target="../tags/tag5.xml"/><Relationship Id="rId6" Type="http://schemas.microsoft.com/office/2007/relationships/media" Target="../media/media5.mp4"/><Relationship Id="rId5" Type="http://schemas.openxmlformats.org/officeDocument/2006/relationships/video" Target="../media/media5.mp4"/><Relationship Id="rId4" Type="http://schemas.openxmlformats.org/officeDocument/2006/relationships/image" Target="../media/image8.png"/><Relationship Id="rId3" Type="http://schemas.openxmlformats.org/officeDocument/2006/relationships/tags" Target="../tags/tag4.xml"/><Relationship Id="rId2" Type="http://schemas.microsoft.com/office/2007/relationships/media" Target="../media/media4.mp4"/><Relationship Id="rId10" Type="http://schemas.openxmlformats.org/officeDocument/2006/relationships/notesSlide" Target="../notesSlides/notesSlide6.xml"/><Relationship Id="rId1" Type="http://schemas.openxmlformats.org/officeDocument/2006/relationships/video" Target="../media/media4.mp4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0.jpe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秒表使用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49420" y="0"/>
            <a:ext cx="385762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91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63000">
                <p:cTn id="7" repeatCount="indefinite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纸锥频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45170" y="908050"/>
            <a:ext cx="1807210" cy="50399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331266" y="-186611"/>
            <a:ext cx="12856190" cy="10285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331470" y="-186690"/>
            <a:ext cx="1213485" cy="1028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0320" y="-8890"/>
            <a:ext cx="77317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二、变速直线运动</a:t>
            </a:r>
            <a:endParaRPr lang="en-US" altLang="zh-CN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6366" t="12634" r="25645" b="1907"/>
          <a:stretch>
            <a:fillRect/>
          </a:stretch>
        </p:blipFill>
        <p:spPr>
          <a:xfrm>
            <a:off x="10380980" y="842010"/>
            <a:ext cx="1645920" cy="51060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7800" y="2033270"/>
            <a:ext cx="84296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spc="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在相等的时间内通过的路程</a:t>
            </a:r>
            <a:r>
              <a:rPr lang="zh-CN" altLang="en-US" sz="32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不相等</a:t>
            </a:r>
            <a:r>
              <a:rPr lang="zh-CN" altLang="en-US" sz="3200" b="1" spc="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endParaRPr lang="zh-CN" altLang="en-US" sz="3200" b="1" spc="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 spc="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即速度</a:t>
            </a:r>
            <a:r>
              <a:rPr lang="zh-CN" altLang="en-US" sz="32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变化</a:t>
            </a:r>
            <a:r>
              <a:rPr lang="zh-CN" altLang="en-US" sz="3200" b="1" spc="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的直线运动叫作</a:t>
            </a:r>
            <a:r>
              <a:rPr lang="zh-CN" altLang="en-US" sz="32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变速</a:t>
            </a:r>
            <a:r>
              <a:rPr lang="zh-CN" altLang="en-US" sz="3200" b="1" spc="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直线运动。</a:t>
            </a:r>
            <a:endParaRPr lang="zh-CN" altLang="en-US" sz="3200" b="1" spc="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50070" y="6087745"/>
            <a:ext cx="204216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2800" spc="200">
                <a:latin typeface="Arial" panose="020B0604020202020204" pitchFamily="34" charset="0"/>
                <a:ea typeface="微软雅黑" panose="020B0503020204020204" charset="-122"/>
              </a:rPr>
              <a:t>频闪照片</a:t>
            </a:r>
            <a:endParaRPr lang="zh-CN" altLang="en-US" sz="2800" spc="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7800" y="3776980"/>
            <a:ext cx="7338060" cy="95313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2800" b="1" spc="200">
                <a:latin typeface="宋体" panose="02010600030101010101" pitchFamily="2" charset="-122"/>
                <a:ea typeface="宋体" panose="02010600030101010101" pitchFamily="2" charset="-122"/>
              </a:rPr>
              <a:t>用速度公式求得的速度，只能粗略地反映物体运动的快慢，这个速度称为</a:t>
            </a:r>
            <a:r>
              <a:rPr lang="zh-CN" altLang="en-US" sz="28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平均速度</a:t>
            </a:r>
            <a:r>
              <a:rPr lang="zh-CN" altLang="en-US" sz="2800" b="1" spc="2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spc="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31266" y="-186611"/>
            <a:ext cx="12856190" cy="10285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331268" y="-186611"/>
            <a:ext cx="516898" cy="10285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249555" y="80963"/>
            <a:ext cx="686816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i="0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课堂小结</a:t>
            </a:r>
            <a:endParaRPr lang="zh-CN" altLang="en-US" sz="4000" b="1" i="0" dirty="0">
              <a:solidFill>
                <a:schemeClr val="bg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03605" y="1167765"/>
            <a:ext cx="10441305" cy="4953000"/>
            <a:chOff x="1423" y="1855"/>
            <a:chExt cx="16443" cy="7800"/>
          </a:xfrm>
        </p:grpSpPr>
        <p:sp>
          <p:nvSpPr>
            <p:cNvPr id="28673" name="文本框 1"/>
            <p:cNvSpPr txBox="1"/>
            <p:nvPr>
              <p:custDataLst>
                <p:tags r:id="rId1"/>
              </p:custDataLst>
            </p:nvPr>
          </p:nvSpPr>
          <p:spPr>
            <a:xfrm>
              <a:off x="6726" y="5489"/>
              <a:ext cx="1460" cy="822"/>
            </a:xfrm>
            <a:prstGeom prst="rect">
              <a:avLst/>
            </a:prstGeom>
            <a:noFill/>
            <a:ln w="28575" cap="flat" cmpd="sng">
              <a:solidFill>
                <a:srgbClr val="6CC9F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速度</a:t>
              </a:r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8680" name="对象 5"/>
            <p:cNvGraphicFramePr>
              <a:graphicFrameLocks noChangeAspect="1"/>
            </p:cNvGraphicFramePr>
            <p:nvPr>
              <p:custDataLst>
                <p:tags r:id="rId2"/>
              </p:custDataLst>
            </p:nvPr>
          </p:nvGraphicFramePr>
          <p:xfrm>
            <a:off x="6678" y="6311"/>
            <a:ext cx="1739" cy="12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8" name="" r:id="rId3" imgW="368300" imgH="393700" progId="Equation.DSMT4">
                    <p:embed/>
                  </p:oleObj>
                </mc:Choice>
                <mc:Fallback>
                  <p:oleObj name="" r:id="rId3" imgW="368300" imgH="3937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678" y="6311"/>
                          <a:ext cx="1739" cy="12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683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3247" y="5914"/>
              <a:ext cx="2701" cy="822"/>
            </a:xfrm>
            <a:prstGeom prst="rect">
              <a:avLst/>
            </a:prstGeom>
            <a:noFill/>
            <a:ln w="28575" cap="flat" cmpd="sng">
              <a:solidFill>
                <a:srgbClr val="6CC9F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直线运动</a:t>
              </a:r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左大括号 16"/>
            <p:cNvSpPr/>
            <p:nvPr>
              <p:custDataLst>
                <p:tags r:id="rId6"/>
              </p:custDataLst>
            </p:nvPr>
          </p:nvSpPr>
          <p:spPr>
            <a:xfrm>
              <a:off x="8643" y="4691"/>
              <a:ext cx="478" cy="3536"/>
            </a:xfrm>
            <a:prstGeom prst="leftBrace">
              <a:avLst/>
            </a:prstGeom>
            <a:ln w="28575">
              <a:solidFill>
                <a:srgbClr val="6CC9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687" name="文本框 4"/>
            <p:cNvSpPr txBox="1"/>
            <p:nvPr>
              <p:custDataLst>
                <p:tags r:id="rId7"/>
              </p:custDataLst>
            </p:nvPr>
          </p:nvSpPr>
          <p:spPr>
            <a:xfrm>
              <a:off x="13837" y="4226"/>
              <a:ext cx="4027" cy="822"/>
            </a:xfrm>
            <a:prstGeom prst="rect">
              <a:avLst/>
            </a:prstGeom>
            <a:noFill/>
            <a:ln w="28575" cap="flat" cmpd="sng">
              <a:solidFill>
                <a:srgbClr val="6CC9F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匀速直线运动</a:t>
              </a:r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9" name="文本框 20"/>
            <p:cNvSpPr txBox="1"/>
            <p:nvPr>
              <p:custDataLst>
                <p:tags r:id="rId8"/>
              </p:custDataLst>
            </p:nvPr>
          </p:nvSpPr>
          <p:spPr>
            <a:xfrm>
              <a:off x="9158" y="4226"/>
              <a:ext cx="3426" cy="822"/>
            </a:xfrm>
            <a:prstGeom prst="rect">
              <a:avLst/>
            </a:prstGeom>
            <a:noFill/>
            <a:ln w="28575" cap="flat" cmpd="sng">
              <a:solidFill>
                <a:srgbClr val="6CC9F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lang="zh-CN" altLang="en-US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速度不变</a:t>
              </a:r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" name="文本框 20"/>
            <p:cNvSpPr txBox="1"/>
            <p:nvPr>
              <p:custDataLst>
                <p:tags r:id="rId9"/>
              </p:custDataLst>
            </p:nvPr>
          </p:nvSpPr>
          <p:spPr>
            <a:xfrm>
              <a:off x="9121" y="7761"/>
              <a:ext cx="3463" cy="822"/>
            </a:xfrm>
            <a:prstGeom prst="rect">
              <a:avLst/>
            </a:prstGeom>
            <a:noFill/>
            <a:ln w="28575" cap="flat" cmpd="sng">
              <a:solidFill>
                <a:srgbClr val="6CC9F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lang="zh-CN" altLang="en-US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速度改变</a:t>
              </a:r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4"/>
            <p:cNvSpPr txBox="1"/>
            <p:nvPr>
              <p:custDataLst>
                <p:tags r:id="rId10"/>
              </p:custDataLst>
            </p:nvPr>
          </p:nvSpPr>
          <p:spPr>
            <a:xfrm>
              <a:off x="13792" y="7761"/>
              <a:ext cx="4074" cy="822"/>
            </a:xfrm>
            <a:prstGeom prst="rect">
              <a:avLst/>
            </a:prstGeom>
            <a:noFill/>
            <a:ln w="28575" cap="flat" cmpd="sng">
              <a:solidFill>
                <a:srgbClr val="6CC9F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变速直线运动</a:t>
              </a:r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6" name="直接箭头连接符 5"/>
            <p:cNvCxnSpPr/>
            <p:nvPr/>
          </p:nvCxnSpPr>
          <p:spPr>
            <a:xfrm flipV="1">
              <a:off x="6059" y="6452"/>
              <a:ext cx="2787" cy="10"/>
            </a:xfrm>
            <a:prstGeom prst="straightConnector1">
              <a:avLst/>
            </a:prstGeom>
            <a:ln w="34925">
              <a:solidFill>
                <a:srgbClr val="009DD9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 flipV="1">
              <a:off x="12621" y="4624"/>
              <a:ext cx="1162" cy="25"/>
            </a:xfrm>
            <a:prstGeom prst="straightConnector1">
              <a:avLst/>
            </a:prstGeom>
            <a:ln w="34925">
              <a:solidFill>
                <a:srgbClr val="009DD9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 flipV="1">
              <a:off x="12630" y="8201"/>
              <a:ext cx="1162" cy="25"/>
            </a:xfrm>
            <a:prstGeom prst="straightConnector1">
              <a:avLst/>
            </a:prstGeom>
            <a:ln w="34925">
              <a:solidFill>
                <a:srgbClr val="009DD9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3" name="文本框 13"/>
            <p:cNvSpPr txBox="1"/>
            <p:nvPr>
              <p:custDataLst>
                <p:tags r:id="rId11"/>
              </p:custDataLst>
            </p:nvPr>
          </p:nvSpPr>
          <p:spPr>
            <a:xfrm>
              <a:off x="3213" y="8833"/>
              <a:ext cx="2701" cy="822"/>
            </a:xfrm>
            <a:prstGeom prst="rect">
              <a:avLst/>
            </a:prstGeom>
            <a:noFill/>
            <a:ln w="28575" cap="flat" cmpd="sng">
              <a:solidFill>
                <a:srgbClr val="6CC9F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曲线运动</a:t>
              </a:r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左大括号 4"/>
            <p:cNvSpPr/>
            <p:nvPr>
              <p:custDataLst>
                <p:tags r:id="rId12"/>
              </p:custDataLst>
            </p:nvPr>
          </p:nvSpPr>
          <p:spPr>
            <a:xfrm>
              <a:off x="2638" y="6435"/>
              <a:ext cx="575" cy="2727"/>
            </a:xfrm>
            <a:prstGeom prst="leftBrace">
              <a:avLst/>
            </a:prstGeom>
            <a:ln w="28575">
              <a:solidFill>
                <a:srgbClr val="6CC9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13"/>
            <p:cNvSpPr txBox="1"/>
            <p:nvPr>
              <p:custDataLst>
                <p:tags r:id="rId13"/>
              </p:custDataLst>
            </p:nvPr>
          </p:nvSpPr>
          <p:spPr>
            <a:xfrm rot="5400000">
              <a:off x="597" y="7401"/>
              <a:ext cx="2701" cy="822"/>
            </a:xfrm>
            <a:prstGeom prst="rect">
              <a:avLst/>
            </a:prstGeom>
            <a:noFill/>
            <a:ln w="28575" cap="flat" cmpd="sng">
              <a:solidFill>
                <a:srgbClr val="6CC9F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23" y="6576"/>
              <a:ext cx="966" cy="3061"/>
            </a:xfrm>
            <a:prstGeom prst="rect">
              <a:avLst/>
            </a:prstGeom>
          </p:spPr>
          <p:txBody>
            <a:bodyPr vert="eaVert" wrap="square">
              <a:spAutoFit/>
              <a:extLst>
                <a:ext uri="{4A0BC546-FE56-4ADE-93B0-CB8AF2F6F144}">
                  <wpsdc:textFrameExt xmlns:wpsdc="http://www.wps.cn/officeDocument/2022/drawingmlCustomData" type="sub-title"/>
                </a:ext>
              </a:extLst>
            </a:bodyPr>
            <a:p>
              <a:pPr algn="l"/>
              <a:r>
                <a:rPr lang="zh-CN" altLang="en-US" sz="2800" b="1">
                  <a:latin typeface="Arial" panose="020B0604020202020204" pitchFamily="34" charset="0"/>
                  <a:ea typeface="宋体" panose="02010600030101010101" pitchFamily="2" charset="-122"/>
                </a:rPr>
                <a:t>机械运动</a:t>
              </a:r>
              <a:endParaRPr lang="zh-CN" altLang="en-US" sz="2400" spc="2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090" y="3380"/>
              <a:ext cx="966" cy="3164"/>
            </a:xfrm>
            <a:prstGeom prst="rect">
              <a:avLst/>
            </a:prstGeom>
          </p:spPr>
          <p:txBody>
            <a:bodyPr vert="eaVert" wrap="square">
              <a:spAutoFit/>
              <a:extLst>
                <a:ext uri="{4A0BC546-FE56-4ADE-93B0-CB8AF2F6F144}">
                  <wpsdc:textFrameExt xmlns:wpsdc="http://www.wps.cn/officeDocument/2022/drawingmlCustomData" type="sub-title"/>
                </a:ext>
              </a:extLst>
            </a:bodyPr>
            <a:p>
              <a:pPr algn="l"/>
              <a:r>
                <a:rPr lang="zh-CN" altLang="en-US" sz="2800" b="1" spc="200">
                  <a:latin typeface="宋体" panose="02010600030101010101" pitchFamily="2" charset="-122"/>
                  <a:ea typeface="宋体" panose="02010600030101010101" pitchFamily="2" charset="-122"/>
                </a:rPr>
                <a:t>判断方法</a:t>
              </a:r>
              <a:endParaRPr lang="zh-CN" altLang="en-US" sz="2800" b="1" spc="2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左大括号 20"/>
            <p:cNvSpPr/>
            <p:nvPr>
              <p:custDataLst>
                <p:tags r:id="rId14"/>
              </p:custDataLst>
            </p:nvPr>
          </p:nvSpPr>
          <p:spPr>
            <a:xfrm rot="16200000">
              <a:off x="5035" y="994"/>
              <a:ext cx="309" cy="4842"/>
            </a:xfrm>
            <a:prstGeom prst="leftBrace">
              <a:avLst/>
            </a:prstGeom>
            <a:ln w="28575">
              <a:solidFill>
                <a:srgbClr val="6CC9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6" name="直接箭头连接符 15"/>
            <p:cNvCxnSpPr/>
            <p:nvPr/>
          </p:nvCxnSpPr>
          <p:spPr>
            <a:xfrm flipV="1">
              <a:off x="5190" y="3480"/>
              <a:ext cx="0" cy="2434"/>
            </a:xfrm>
            <a:prstGeom prst="straightConnector1">
              <a:avLst/>
            </a:prstGeom>
            <a:ln w="34925">
              <a:solidFill>
                <a:srgbClr val="009DD9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24" name="文本框 13"/>
            <p:cNvSpPr txBox="1"/>
            <p:nvPr>
              <p:custDataLst>
                <p:tags r:id="rId15"/>
              </p:custDataLst>
            </p:nvPr>
          </p:nvSpPr>
          <p:spPr>
            <a:xfrm>
              <a:off x="2359" y="1879"/>
              <a:ext cx="1421" cy="1381"/>
            </a:xfrm>
            <a:prstGeom prst="rect">
              <a:avLst/>
            </a:prstGeom>
            <a:noFill/>
            <a:ln w="28575" cap="flat" cmpd="sng">
              <a:solidFill>
                <a:srgbClr val="6CC9F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no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分段</a:t>
              </a:r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zh-CN" altLang="en-US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比较</a:t>
              </a:r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文本框 13"/>
            <p:cNvSpPr txBox="1"/>
            <p:nvPr>
              <p:custDataLst>
                <p:tags r:id="rId16"/>
              </p:custDataLst>
            </p:nvPr>
          </p:nvSpPr>
          <p:spPr>
            <a:xfrm>
              <a:off x="4124" y="2438"/>
              <a:ext cx="2132" cy="822"/>
            </a:xfrm>
            <a:prstGeom prst="rect">
              <a:avLst/>
            </a:prstGeom>
            <a:noFill/>
            <a:ln w="28575" cap="flat" cmpd="sng">
              <a:solidFill>
                <a:srgbClr val="6CC9F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图像法</a:t>
              </a:r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文本框 13"/>
            <p:cNvSpPr txBox="1"/>
            <p:nvPr>
              <p:custDataLst>
                <p:tags r:id="rId17"/>
              </p:custDataLst>
            </p:nvPr>
          </p:nvSpPr>
          <p:spPr>
            <a:xfrm>
              <a:off x="6601" y="1855"/>
              <a:ext cx="1421" cy="1381"/>
            </a:xfrm>
            <a:prstGeom prst="rect">
              <a:avLst/>
            </a:prstGeom>
            <a:noFill/>
            <a:ln w="28575" cap="flat" cmpd="sng">
              <a:solidFill>
                <a:srgbClr val="6CC9F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no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频闪摄影</a:t>
              </a:r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31266" y="-186611"/>
            <a:ext cx="12856190" cy="10285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331268" y="-186611"/>
            <a:ext cx="516898" cy="10285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249555" y="80963"/>
            <a:ext cx="686816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sz="4000" b="1" i="0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实践与练习</a:t>
            </a:r>
            <a:endParaRPr lang="zh-CN" sz="4000" b="1" i="0" dirty="0">
              <a:solidFill>
                <a:schemeClr val="bg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97180" y="956310"/>
            <a:ext cx="11412855" cy="5285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45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1.</a:t>
            </a:r>
            <a:r>
              <a:rPr lang="zh-CN" altLang="en-US" sz="2800" b="1"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ea typeface="宋体" panose="02010600030101010101" pitchFamily="2" charset="-122"/>
              </a:rPr>
              <a:t>1</a:t>
            </a:r>
            <a:r>
              <a:rPr lang="zh-CN" altLang="en-US" sz="2800" b="1">
                <a:ea typeface="宋体" panose="02010600030101010101" pitchFamily="2" charset="-122"/>
              </a:rPr>
              <a:t>）</a:t>
            </a:r>
            <a:r>
              <a:rPr lang="zh-CN" altLang="zh-CN" sz="2800" b="1">
                <a:ea typeface="宋体" panose="02010600030101010101" pitchFamily="2" charset="-122"/>
              </a:rPr>
              <a:t>物体运动的快慢通常用速度来描述，为什么运动会竞速项目的成绩可以用时间来描述？</a:t>
            </a:r>
            <a:endParaRPr lang="zh-CN" altLang="zh-CN" sz="2800" b="1">
              <a:ea typeface="宋体" panose="02010600030101010101" pitchFamily="2" charset="-122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ea typeface="宋体" panose="02010600030101010101" pitchFamily="2" charset="-122"/>
              </a:rPr>
              <a:t>2</a:t>
            </a:r>
            <a:r>
              <a:rPr lang="zh-CN" altLang="en-US" sz="2800" b="1">
                <a:ea typeface="宋体" panose="02010600030101010101" pitchFamily="2" charset="-122"/>
              </a:rPr>
              <a:t>）下图为运动员跑步时的频闪照片，他的运动是</a:t>
            </a:r>
            <a:r>
              <a:rPr lang="zh-CN" altLang="en-US" sz="2800" b="1" u="sng"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ea typeface="宋体" panose="02010600030101010101" pitchFamily="2" charset="-122"/>
              </a:rPr>
              <a:t>             </a:t>
            </a:r>
            <a:r>
              <a:rPr lang="zh-CN" altLang="en-US" sz="2800" b="1">
                <a:ea typeface="宋体" panose="02010600030101010101" pitchFamily="2" charset="-122"/>
              </a:rPr>
              <a:t>直线运动。</a:t>
            </a:r>
            <a:endParaRPr lang="zh-CN" altLang="en-US" sz="2800" b="1">
              <a:ea typeface="宋体" panose="02010600030101010101" pitchFamily="2" charset="-122"/>
            </a:endParaRPr>
          </a:p>
          <a:p>
            <a:pPr indent="0" fontAlgn="auto">
              <a:lnSpc>
                <a:spcPts val="4500"/>
              </a:lnSpc>
            </a:pPr>
            <a:endParaRPr lang="zh-CN" altLang="en-US" sz="2800" b="1" u="sng">
              <a:ea typeface="宋体" panose="02010600030101010101" pitchFamily="2" charset="-122"/>
            </a:endParaRPr>
          </a:p>
          <a:p>
            <a:pPr indent="0" fontAlgn="auto">
              <a:lnSpc>
                <a:spcPts val="4500"/>
              </a:lnSpc>
            </a:pPr>
            <a:endParaRPr lang="zh-CN" altLang="en-US" sz="2800" b="1" u="sng">
              <a:ea typeface="宋体" panose="02010600030101010101" pitchFamily="2" charset="-122"/>
            </a:endParaRPr>
          </a:p>
          <a:p>
            <a:pPr indent="0" fontAlgn="auto">
              <a:lnSpc>
                <a:spcPts val="4500"/>
              </a:lnSpc>
            </a:pPr>
            <a:endParaRPr lang="zh-CN" altLang="en-US" sz="2800" b="1" u="sng">
              <a:ea typeface="宋体" panose="02010600030101010101" pitchFamily="2" charset="-122"/>
            </a:endParaRPr>
          </a:p>
          <a:p>
            <a:pPr indent="0" fontAlgn="auto">
              <a:lnSpc>
                <a:spcPts val="4500"/>
              </a:lnSpc>
            </a:pPr>
            <a:endParaRPr lang="zh-CN" altLang="en-US" sz="2800" b="1" u="sng">
              <a:ea typeface="宋体" panose="02010600030101010101" pitchFamily="2" charset="-122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</a:t>
            </a:r>
            <a:endParaRPr lang="en-US" altLang="zh-CN" sz="2800" b="1">
              <a:ea typeface="宋体" panose="02010600030101010101" pitchFamily="2" charset="-122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</a:t>
            </a:r>
            <a:r>
              <a:rPr lang="zh-CN" altLang="en-US" sz="2800" b="1"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ea typeface="宋体" panose="02010600030101010101" pitchFamily="2" charset="-122"/>
              </a:rPr>
              <a:t>3</a:t>
            </a:r>
            <a:r>
              <a:rPr lang="zh-CN" altLang="en-US" sz="2800" b="1">
                <a:ea typeface="宋体" panose="02010600030101010101" pitchFamily="2" charset="-122"/>
              </a:rPr>
              <a:t>）该运动员的百米成绩为</a:t>
            </a:r>
            <a:r>
              <a:rPr lang="en-US" altLang="zh-CN" sz="2800" b="1">
                <a:ea typeface="宋体" panose="02010600030101010101" pitchFamily="2" charset="-122"/>
              </a:rPr>
              <a:t>11s</a:t>
            </a:r>
            <a:r>
              <a:rPr lang="zh-CN" altLang="en-US" sz="2800" b="1">
                <a:ea typeface="宋体" panose="02010600030101010101" pitchFamily="2" charset="-122"/>
              </a:rPr>
              <a:t>，他的平均速度为</a:t>
            </a:r>
            <a:r>
              <a:rPr lang="zh-CN" altLang="en-US" sz="2800" b="1" u="sng"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ea typeface="宋体" panose="02010600030101010101" pitchFamily="2" charset="-122"/>
              </a:rPr>
              <a:t>          </a:t>
            </a:r>
            <a:r>
              <a:rPr lang="en-US" altLang="zh-CN" sz="2800" b="1">
                <a:ea typeface="宋体" panose="02010600030101010101" pitchFamily="2" charset="-122"/>
              </a:rPr>
              <a:t>m/s</a:t>
            </a:r>
            <a:r>
              <a:rPr lang="zh-CN" altLang="en-US" sz="2800" b="1">
                <a:ea typeface="宋体" panose="02010600030101010101" pitchFamily="2" charset="-122"/>
              </a:rPr>
              <a:t>。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44015" y="2903855"/>
            <a:ext cx="8905240" cy="2477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08720" y="2155825"/>
            <a:ext cx="102362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2800" b="1" spc="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变速</a:t>
            </a:r>
            <a:endParaRPr lang="zh-CN" altLang="en-US" sz="2800" b="1" spc="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24215" y="5647690"/>
            <a:ext cx="117856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en-US" altLang="zh-CN" sz="2800" b="1" spc="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9.09</a:t>
            </a:r>
            <a:endParaRPr lang="en-US" altLang="zh-CN" sz="2800" b="1" spc="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冰墩墩匀速直线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09600"/>
            <a:ext cx="12192000" cy="5638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41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7720" y="1695450"/>
            <a:ext cx="11289665" cy="266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84" name=" 184"/>
          <p:cNvSpPr/>
          <p:nvPr/>
        </p:nvSpPr>
        <p:spPr>
          <a:xfrm>
            <a:off x="85725" y="0"/>
            <a:ext cx="4340860" cy="283527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184"/>
          <p:cNvSpPr/>
          <p:nvPr/>
        </p:nvSpPr>
        <p:spPr>
          <a:xfrm>
            <a:off x="400685" y="2835275"/>
            <a:ext cx="4418965" cy="27146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63500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184"/>
          <p:cNvSpPr/>
          <p:nvPr/>
        </p:nvSpPr>
        <p:spPr>
          <a:xfrm>
            <a:off x="3801745" y="4298315"/>
            <a:ext cx="4021455" cy="255968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434450" y="2396425"/>
            <a:ext cx="6991109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en-US" altLang="zh-CN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5.3</a:t>
            </a:r>
            <a:r>
              <a:rPr lang="zh-CN" altLang="zh-CN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直线运动</a:t>
            </a:r>
            <a:endParaRPr lang="zh-CN" altLang="zh-CN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640" y="5808346"/>
            <a:ext cx="3386000" cy="80412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971530" y="3898900"/>
            <a:ext cx="1034415" cy="4603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2400" b="1" spc="2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陈琳</a:t>
            </a:r>
            <a:endParaRPr lang="zh-CN" altLang="en-US" sz="2400" b="1" spc="2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4" grpId="0" bldLvl="0" animBg="1"/>
      <p:bldP spid="5" grpId="0" bldLvl="0" animBg="1"/>
      <p:bldP spid="7" grpId="0" bldLvl="0" animBg="1"/>
      <p:bldP spid="10" grpId="0"/>
      <p:bldP spid="10" grpId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56006" y="-186611"/>
            <a:ext cx="12856190" cy="10285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331470" y="-186690"/>
            <a:ext cx="2842260" cy="1028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342900" y="43815"/>
            <a:ext cx="9130665" cy="12306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sz="4000" b="1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学生实验</a:t>
            </a:r>
            <a:r>
              <a:rPr lang="en-US" altLang="zh-CN" sz="4000" b="1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000" b="1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研究气泡的运动速度</a:t>
            </a:r>
            <a:endParaRPr lang="zh-CN" altLang="en-US" sz="4000" b="1" i="0" dirty="0">
              <a:solidFill>
                <a:schemeClr val="bg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000" b="1" i="0" dirty="0">
              <a:solidFill>
                <a:schemeClr val="bg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" name="气泡运动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1555" y="1118870"/>
            <a:ext cx="9575165" cy="19907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8460" y="3397885"/>
            <a:ext cx="10859135" cy="1822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ts val="4500"/>
              </a:lnSpc>
            </a:pP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做一做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调整玻璃管的倾斜程度，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观察气泡的运动</a:t>
            </a:r>
            <a:r>
              <a:rPr lang="zh-CN" sz="3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情况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思考：（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）可以把气泡刚开始运动的位置作为起点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，开始计时吗？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）若气泡运动过快，不利于</a:t>
            </a:r>
            <a:r>
              <a:rPr lang="zh-CN" altLang="en-US" sz="2800" b="1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？你是怎么操作的？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64605" y="4620260"/>
            <a:ext cx="223774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2800" spc="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测量时间</a:t>
            </a:r>
            <a:endParaRPr lang="zh-CN" altLang="en-US" sz="2800" spc="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79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 vol="0" mute="1">
                <p:cTn id="16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31266" y="-186611"/>
            <a:ext cx="12856190" cy="10285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331470" y="-186690"/>
            <a:ext cx="2800985" cy="1028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342900" y="0"/>
            <a:ext cx="9130665" cy="12306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p>
            <a:r>
              <a:rPr lang="zh-CN" sz="4000" b="1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学生实验</a:t>
            </a:r>
            <a:r>
              <a:rPr lang="en-US" altLang="zh-CN" sz="4000" b="1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000" b="1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研究气泡的运动速度</a:t>
            </a:r>
            <a:endParaRPr lang="zh-CN" altLang="en-US" sz="4000" b="1" i="0" dirty="0">
              <a:solidFill>
                <a:schemeClr val="bg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000" b="1" i="0" dirty="0">
              <a:solidFill>
                <a:schemeClr val="bg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6570" y="1036955"/>
            <a:ext cx="10870565" cy="4617085"/>
          </a:xfrm>
          <a:prstGeom prst="rect">
            <a:avLst/>
          </a:prstGeom>
          <a:noFill/>
        </p:spPr>
        <p:txBody>
          <a:bodyPr wrap="square" rtlCol="0" anchor="t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indent="0" fontAlgn="auto">
              <a:lnSpc>
                <a:spcPts val="4500"/>
              </a:lnSpc>
            </a:pP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【实验】</a:t>
            </a:r>
            <a:endParaRPr lang="zh-CN" altLang="en-US" sz="3200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测量气泡从点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运动到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20cm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40cm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60cm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80cm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处所用的时间，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并填入书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P136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页的表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提示：计时过程中，应以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气泡的同一位置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作为参照点计时。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比如：每次以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气泡的上端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到达相应刻度时按下秒表计时。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endParaRPr lang="en-US" altLang="zh-CN" sz="3200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endParaRPr lang="en-US" altLang="zh-CN" sz="3200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6570" y="412496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【记录数据】</a:t>
            </a:r>
            <a:endParaRPr lang="zh-CN" altLang="en-US" sz="3200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31266" y="-186611"/>
            <a:ext cx="12856190" cy="10285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331470" y="-186690"/>
            <a:ext cx="2800985" cy="1028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342900" y="0"/>
            <a:ext cx="9130665" cy="12306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p>
            <a:r>
              <a:rPr lang="zh-CN" sz="4000" b="1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学生实验</a:t>
            </a:r>
            <a:r>
              <a:rPr lang="en-US" altLang="zh-CN" sz="4000" b="1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000" b="1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研究气泡的运动速度</a:t>
            </a:r>
            <a:endParaRPr lang="zh-CN" altLang="en-US" sz="4000" b="1" i="0" dirty="0">
              <a:solidFill>
                <a:schemeClr val="bg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000" b="1" i="0" dirty="0">
              <a:solidFill>
                <a:schemeClr val="bg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990" y="1344930"/>
            <a:ext cx="10541000" cy="1822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ts val="4500"/>
              </a:lnSpc>
            </a:pP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【数据处理</a:t>
            </a:r>
            <a:r>
              <a:rPr lang="zh-CN" altLang="en-US" sz="28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】</a:t>
            </a:r>
            <a:endParaRPr lang="zh-CN" altLang="en-US" sz="2800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根据表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中的数据，计算气泡通过各区间的时间和相应的速度，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填入表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9620" y="3763010"/>
            <a:ext cx="11648440" cy="95313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en-US" altLang="zh-CN" sz="2800" b="1" spc="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画图像</a:t>
            </a:r>
            <a:r>
              <a:rPr lang="zh-CN" altLang="en-US" sz="28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：根据表</a:t>
            </a:r>
            <a:r>
              <a:rPr lang="en-US" altLang="zh-CN" sz="28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中的数据，在图</a:t>
            </a:r>
            <a:r>
              <a:rPr lang="en-US" altLang="zh-CN" sz="28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5-27</a:t>
            </a:r>
            <a:r>
              <a:rPr lang="zh-CN" altLang="en-US" sz="28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所示的坐标系中，</a:t>
            </a:r>
            <a:endParaRPr lang="zh-CN" altLang="en-US" sz="2800" b="1" spc="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sz="28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画出气泡运动的</a:t>
            </a:r>
            <a:r>
              <a:rPr lang="en-US" altLang="zh-CN" sz="28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s-t</a:t>
            </a:r>
            <a:r>
              <a:rPr lang="zh-CN" altLang="en-US" sz="28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图像。</a:t>
            </a:r>
            <a:endParaRPr lang="zh-CN" altLang="en-US" sz="2800" b="1" spc="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31266" y="-186611"/>
            <a:ext cx="12856190" cy="10285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331470" y="-186690"/>
            <a:ext cx="2800985" cy="1028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342900" y="0"/>
            <a:ext cx="9130665" cy="12306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p>
            <a:r>
              <a:rPr lang="zh-CN" sz="4000" b="1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学生实验</a:t>
            </a:r>
            <a:r>
              <a:rPr lang="en-US" altLang="zh-CN" sz="4000" b="1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000" b="1" dirty="0">
                <a:solidFill>
                  <a:schemeClr val="bg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研究气泡的运动速度</a:t>
            </a:r>
            <a:endParaRPr lang="zh-CN" altLang="en-US" sz="4000" b="1" i="0" dirty="0">
              <a:solidFill>
                <a:schemeClr val="bg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000" b="1" i="0" dirty="0">
              <a:solidFill>
                <a:schemeClr val="bg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0" y="1104900"/>
            <a:ext cx="11033125" cy="297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ts val="4500"/>
              </a:lnSpc>
            </a:pP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【交流与小结】</a:t>
            </a:r>
            <a:endParaRPr lang="zh-CN" altLang="en-US" sz="3200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1.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根据收集到的数据，你能得出什么结论？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2.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对你画出的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s-t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图像进行分析：气泡运动一段距离后，它通过的路程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与所用的时间有什么关系？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ts val="4500"/>
              </a:lnSpc>
            </a:pP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5195" y="5424805"/>
            <a:ext cx="890397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 spc="200">
                <a:latin typeface="宋体" panose="02010600030101010101" pitchFamily="2" charset="-122"/>
                <a:ea typeface="宋体" panose="02010600030101010101" pitchFamily="2" charset="-122"/>
              </a:rPr>
              <a:t>做</a:t>
            </a:r>
            <a:r>
              <a:rPr lang="zh-CN" altLang="en-US" sz="32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匀速直线运动</a:t>
            </a:r>
            <a:r>
              <a:rPr lang="zh-CN" altLang="en-US" sz="3200" b="1" spc="200">
                <a:latin typeface="宋体" panose="02010600030101010101" pitchFamily="2" charset="-122"/>
                <a:ea typeface="宋体" panose="02010600030101010101" pitchFamily="2" charset="-122"/>
              </a:rPr>
              <a:t>的物体，路程与时间成</a:t>
            </a:r>
            <a:r>
              <a:rPr lang="zh-CN" altLang="en-US" sz="32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正比</a:t>
            </a:r>
            <a:r>
              <a:rPr lang="zh-CN" altLang="en-US" sz="3200" b="1" spc="2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spc="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5195" y="4393565"/>
            <a:ext cx="1079627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 spc="200">
                <a:latin typeface="宋体" panose="02010600030101010101" pitchFamily="2" charset="-122"/>
                <a:ea typeface="宋体" panose="02010600030101010101" pitchFamily="2" charset="-122"/>
              </a:rPr>
              <a:t>物体沿</a:t>
            </a:r>
            <a:r>
              <a:rPr lang="zh-CN" altLang="en-US" sz="32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直线</a:t>
            </a:r>
            <a:r>
              <a:rPr lang="zh-CN" altLang="en-US" sz="3200" b="1" spc="200"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r>
              <a:rPr lang="zh-CN" altLang="en-US" sz="32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速度不变</a:t>
            </a:r>
            <a:r>
              <a:rPr lang="zh-CN" altLang="en-US" sz="3200" b="1" spc="200">
                <a:latin typeface="宋体" panose="02010600030101010101" pitchFamily="2" charset="-122"/>
                <a:ea typeface="宋体" panose="02010600030101010101" pitchFamily="2" charset="-122"/>
              </a:rPr>
              <a:t>的运动叫作匀速直线运动</a:t>
            </a:r>
            <a:endParaRPr lang="zh-CN" altLang="en-US" sz="3200" b="1" spc="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5" grpId="1"/>
      <p:bldP spid="5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31266" y="-186611"/>
            <a:ext cx="12856190" cy="10285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331470" y="-186690"/>
            <a:ext cx="1213485" cy="1028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0320" y="-8890"/>
            <a:ext cx="77317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一、匀速直线运动</a:t>
            </a:r>
            <a:endParaRPr lang="en-US" altLang="zh-CN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7" name="滑冰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8650" y="919480"/>
            <a:ext cx="3965575" cy="47136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1590" y="5721668"/>
            <a:ext cx="6096000" cy="52197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2800" spc="200">
                <a:latin typeface="Arial" panose="020B0604020202020204" pitchFamily="34" charset="0"/>
                <a:ea typeface="微软雅黑" panose="020B0503020204020204" charset="-122"/>
              </a:rPr>
              <a:t>沿直线滑冰停止用力后的一段滑行</a:t>
            </a:r>
            <a:endParaRPr lang="zh-CN" altLang="en-US" sz="2800" spc="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65620" y="5623878"/>
            <a:ext cx="6096000" cy="52197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2800" spc="200">
                <a:latin typeface="Arial" panose="020B0604020202020204" pitchFamily="34" charset="0"/>
                <a:ea typeface="微软雅黑" panose="020B0503020204020204" charset="-122"/>
              </a:rPr>
              <a:t>自动扶梯上人的运动</a:t>
            </a:r>
            <a:endParaRPr lang="zh-CN" altLang="en-US" sz="2800" spc="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" name="扶梯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499735" y="919480"/>
            <a:ext cx="6511925" cy="4540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9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" dur="39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 mute="1">
                <p:cTn id="9" repeatCount="indefinite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0">
              <p:cMediaNode mute="1">
                <p:cTn id="15" repeatCount="indefinite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31266" y="-186611"/>
            <a:ext cx="12856190" cy="10285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331470" y="-186690"/>
            <a:ext cx="1213485" cy="1028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0320" y="-8890"/>
            <a:ext cx="77317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一、匀速直线运动</a:t>
            </a:r>
            <a:endParaRPr lang="en-US" altLang="zh-CN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4" name="组合 7"/>
          <p:cNvGrpSpPr/>
          <p:nvPr>
            <p:custDataLst>
              <p:tags r:id="rId1"/>
            </p:custDataLst>
          </p:nvPr>
        </p:nvGrpSpPr>
        <p:grpSpPr>
          <a:xfrm>
            <a:off x="8743315" y="842010"/>
            <a:ext cx="3936365" cy="5177155"/>
            <a:chOff x="4278419" y="2448846"/>
            <a:chExt cx="2102109" cy="3438415"/>
          </a:xfrm>
        </p:grpSpPr>
        <p:pic>
          <p:nvPicPr>
            <p:cNvPr id="12306" name="Picture 3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14" b="-2228"/>
            <a:stretch>
              <a:fillRect/>
            </a:stretch>
          </p:blipFill>
          <p:spPr bwMode="auto">
            <a:xfrm>
              <a:off x="4278419" y="2448846"/>
              <a:ext cx="1748313" cy="343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14"/>
            <p:cNvSpPr txBox="1"/>
            <p:nvPr>
              <p:custDataLst>
                <p:tags r:id="rId4"/>
              </p:custDataLst>
            </p:nvPr>
          </p:nvSpPr>
          <p:spPr bwMode="auto">
            <a:xfrm>
              <a:off x="5008894" y="5094589"/>
              <a:ext cx="1371634" cy="30575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p>
              <a:pPr>
                <a:defRPr/>
              </a:pPr>
              <a:r>
                <a:rPr lang="zh-CN" altLang="zh-CN" sz="2400" b="1" kern="100">
                  <a:cs typeface="Times New Roman" panose="02020603050405020304" pitchFamily="18" charset="0"/>
                </a:rPr>
                <a:t>曝光间隔</a:t>
              </a:r>
              <a:r>
                <a:rPr lang="zh-CN" altLang="en-US" sz="2400" b="1" kern="100">
                  <a:cs typeface="Times New Roman" panose="02020603050405020304" pitchFamily="18" charset="0"/>
                </a:rPr>
                <a:t>相等</a:t>
              </a:r>
              <a:endParaRPr lang="zh-CN" altLang="en-US" sz="2400" b="1" kern="100"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6760" y="2182495"/>
            <a:ext cx="641477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 spc="200">
                <a:latin typeface="宋体" panose="02010600030101010101" pitchFamily="2" charset="-122"/>
                <a:ea typeface="宋体" panose="02010600030101010101" pitchFamily="2" charset="-122"/>
              </a:rPr>
              <a:t>做</a:t>
            </a:r>
            <a:r>
              <a:rPr lang="zh-CN" altLang="en-US" sz="32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匀速直线运动</a:t>
            </a:r>
            <a:r>
              <a:rPr lang="zh-CN" altLang="en-US" sz="3200" b="1" spc="200">
                <a:latin typeface="宋体" panose="02010600030101010101" pitchFamily="2" charset="-122"/>
                <a:ea typeface="宋体" panose="02010600030101010101" pitchFamily="2" charset="-122"/>
              </a:rPr>
              <a:t>的物体，</a:t>
            </a:r>
            <a:endParaRPr lang="zh-CN" altLang="en-US" sz="3200" b="1" spc="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spc="200">
                <a:latin typeface="宋体" panose="02010600030101010101" pitchFamily="2" charset="-122"/>
                <a:ea typeface="宋体" panose="02010600030101010101" pitchFamily="2" charset="-122"/>
              </a:rPr>
              <a:t>在相等的时间内通过的路程相等。</a:t>
            </a:r>
            <a:endParaRPr lang="zh-CN" altLang="en-US" sz="3200" b="1" spc="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20860" y="6019165"/>
            <a:ext cx="204216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2800" spc="200">
                <a:latin typeface="Arial" panose="020B0604020202020204" pitchFamily="34" charset="0"/>
                <a:ea typeface="微软雅黑" panose="020B0503020204020204" charset="-122"/>
              </a:rPr>
              <a:t>频闪照片</a:t>
            </a:r>
            <a:endParaRPr lang="zh-CN" altLang="en-US" sz="2800" spc="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0.xml><?xml version="1.0" encoding="utf-8"?>
<p:tagLst xmlns:p="http://schemas.openxmlformats.org/presentationml/2006/main">
  <p:tag name="AS_UNIQUEID" val="3490"/>
</p:tagLst>
</file>

<file path=ppt/tags/tag11.xml><?xml version="1.0" encoding="utf-8"?>
<p:tagLst xmlns:p="http://schemas.openxmlformats.org/presentationml/2006/main">
  <p:tag name="AS_UNIQUEID" val="3493"/>
</p:tagLst>
</file>

<file path=ppt/tags/tag12.xml><?xml version="1.0" encoding="utf-8"?>
<p:tagLst xmlns:p="http://schemas.openxmlformats.org/presentationml/2006/main">
  <p:tag name="AS_UNIQUEID" val="3495"/>
</p:tagLst>
</file>

<file path=ppt/tags/tag13.xml><?xml version="1.0" encoding="utf-8"?>
<p:tagLst xmlns:p="http://schemas.openxmlformats.org/presentationml/2006/main">
  <p:tag name="AS_UNIQUEID" val="3497"/>
</p:tagLst>
</file>

<file path=ppt/tags/tag14.xml><?xml version="1.0" encoding="utf-8"?>
<p:tagLst xmlns:p="http://schemas.openxmlformats.org/presentationml/2006/main">
  <p:tag name="AS_UNIQUEID" val="3499"/>
</p:tagLst>
</file>

<file path=ppt/tags/tag15.xml><?xml version="1.0" encoding="utf-8"?>
<p:tagLst xmlns:p="http://schemas.openxmlformats.org/presentationml/2006/main">
  <p:tag name="AS_UNIQUEID" val="3499"/>
</p:tagLst>
</file>

<file path=ppt/tags/tag16.xml><?xml version="1.0" encoding="utf-8"?>
<p:tagLst xmlns:p="http://schemas.openxmlformats.org/presentationml/2006/main">
  <p:tag name="AS_UNIQUEID" val="3497"/>
</p:tagLst>
</file>

<file path=ppt/tags/tag17.xml><?xml version="1.0" encoding="utf-8"?>
<p:tagLst xmlns:p="http://schemas.openxmlformats.org/presentationml/2006/main">
  <p:tag name="AS_UNIQUEID" val="3493"/>
</p:tagLst>
</file>

<file path=ppt/tags/tag18.xml><?xml version="1.0" encoding="utf-8"?>
<p:tagLst xmlns:p="http://schemas.openxmlformats.org/presentationml/2006/main">
  <p:tag name="AS_UNIQUEID" val="3495"/>
</p:tagLst>
</file>

<file path=ppt/tags/tag19.xml><?xml version="1.0" encoding="utf-8"?>
<p:tagLst xmlns:p="http://schemas.openxmlformats.org/presentationml/2006/main">
  <p:tag name="AS_UNIQUEID" val="3493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0.xml><?xml version="1.0" encoding="utf-8"?>
<p:tagLst xmlns:p="http://schemas.openxmlformats.org/presentationml/2006/main">
  <p:tag name="AS_UNIQUEID" val="3495"/>
</p:tagLst>
</file>

<file path=ppt/tags/tag21.xml><?xml version="1.0" encoding="utf-8"?>
<p:tagLst xmlns:p="http://schemas.openxmlformats.org/presentationml/2006/main">
  <p:tag name="AS_UNIQUEID" val="3493"/>
</p:tagLst>
</file>

<file path=ppt/tags/tag22.xml><?xml version="1.0" encoding="utf-8"?>
<p:tagLst xmlns:p="http://schemas.openxmlformats.org/presentationml/2006/main">
  <p:tag name="AS_UNIQUEID" val="3493"/>
</p:tagLst>
</file>

<file path=ppt/tags/tag23.xml><?xml version="1.0" encoding="utf-8"?>
<p:tagLst xmlns:p="http://schemas.openxmlformats.org/presentationml/2006/main">
  <p:tag name="AS_UNIQUEID" val="3493"/>
</p:tagLst>
</file>

<file path=ppt/tags/tag24.xml><?xml version="1.0" encoding="utf-8"?>
<p:tagLst xmlns:p="http://schemas.openxmlformats.org/presentationml/2006/main">
  <p:tag name="KSO_WM_BEAUTIFY_FLAG" val="#wm#"/>
  <p:tag name="KSO_WM_UNIT_INDEX" val="3"/>
  <p:tag name="KSO_WM_UNIT_PLACING_PICTURE_USER_VIEWPORT" val="{&quot;height&quot;:2810,&quot;width&quot;:10101}"/>
  <p:tag name="KSO_WM_UNIT_TYPE" val="d"/>
</p:tagLst>
</file>

<file path=ppt/tags/tag25.xml><?xml version="1.0" encoding="utf-8"?>
<p:tagLst xmlns:p="http://schemas.openxmlformats.org/presentationml/2006/main">
  <p:tag name="ISPRING_PRESENTATION_TITLE" val="创意教师说课信息化教学设计PPT模板"/>
  <p:tag name="commondata" val="eyJoZGlkIjoiZDJhNTk2ODc4NDhiNTMyZTE0ZTQ0ODA5ZTVjNDE1OWEifQ==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6.xml><?xml version="1.0" encoding="utf-8"?>
<p:tagLst xmlns:p="http://schemas.openxmlformats.org/presentationml/2006/main">
  <p:tag name="KSO_WM_DIAGRAM_VIRTUALLY_FRAME" val="{&quot;height&quot;:704.3250393700788,&quot;left&quot;:144.5250393700788,&quot;top&quot;:-48.8,&quot;width&quot;:778.85}"/>
</p:tagLst>
</file>

<file path=ppt/tags/tag7.xml><?xml version="1.0" encoding="utf-8"?>
<p:tagLst xmlns:p="http://schemas.openxmlformats.org/presentationml/2006/main">
  <p:tag name="KSO_WM_DIAGRAM_VIRTUALLY_FRAME" val="{&quot;height&quot;:704.3250393700788,&quot;left&quot;:144.5250393700788,&quot;top&quot;:-48.8,&quot;width&quot;:778.85}"/>
</p:tagLst>
</file>

<file path=ppt/tags/tag8.xml><?xml version="1.0" encoding="utf-8"?>
<p:tagLst xmlns:p="http://schemas.openxmlformats.org/presentationml/2006/main">
  <p:tag name="KSO_WM_DIAGRAM_VIRTUALLY_FRAME" val="{&quot;height&quot;:704.3250393700788,&quot;left&quot;:144.5250393700788,&quot;top&quot;:-48.8,&quot;width&quot;:778.85}"/>
</p:tagLst>
</file>

<file path=ppt/tags/tag9.xml><?xml version="1.0" encoding="utf-8"?>
<p:tagLst xmlns:p="http://schemas.openxmlformats.org/presentationml/2006/main">
  <p:tag name="AS_UNIQUEID" val="3483"/>
</p:tagLst>
</file>

<file path=ppt/theme/theme1.xml><?xml version="1.0" encoding="utf-8"?>
<a:theme xmlns:a="http://schemas.openxmlformats.org/drawingml/2006/main" name="Office 主题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906</Words>
  <Application>WPS 演示</Application>
  <PresentationFormat>宽屏</PresentationFormat>
  <Paragraphs>118</Paragraphs>
  <Slides>12</Slides>
  <Notes>14</Notes>
  <HiddenSlides>0</HiddenSlides>
  <MMClips>1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Calibri</vt:lpstr>
      <vt:lpstr>Times New Roman</vt:lpstr>
      <vt:lpstr>Arial Unicode MS</vt:lpstr>
      <vt:lpstr>Calibri Light</vt:lpstr>
      <vt:lpstr>Segoe UI Symbol</vt:lpstr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cl</dc:creator>
  <cp:lastModifiedBy>琳</cp:lastModifiedBy>
  <cp:revision>404</cp:revision>
  <dcterms:created xsi:type="dcterms:W3CDTF">2017-06-17T16:21:00Z</dcterms:created>
  <dcterms:modified xsi:type="dcterms:W3CDTF">2024-12-04T16:45:15Z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94864702211D4F1BBE6C6406C29AEA59_12</vt:lpwstr>
  </property>
</Properties>
</file>